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56" r:id="rId3"/>
    <p:sldId id="257" r:id="rId4"/>
    <p:sldId id="258" r:id="rId5"/>
    <p:sldId id="263" r:id="rId6"/>
    <p:sldId id="259" r:id="rId7"/>
    <p:sldId id="262" r:id="rId8"/>
    <p:sldId id="264" r:id="rId9"/>
    <p:sldId id="265" r:id="rId10"/>
    <p:sldId id="260"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69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14.04.2021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14.04.2021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14.04.2021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14.04.2021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14.04.2021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14.04.2021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14.04.2021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14.04.2021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8.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мага\Desktop\planeta.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957392"/>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Box 2"/>
          <p:cNvSpPr txBox="1"/>
          <p:nvPr/>
        </p:nvSpPr>
        <p:spPr>
          <a:xfrm>
            <a:off x="0" y="0"/>
            <a:ext cx="9144000" cy="2800767"/>
          </a:xfrm>
          <a:prstGeom prst="rect">
            <a:avLst/>
          </a:prstGeom>
          <a:noFill/>
        </p:spPr>
        <p:txBody>
          <a:bodyPr wrap="square" rtlCol="0">
            <a:spAutoFit/>
          </a:bodyPr>
          <a:lstStyle/>
          <a:p>
            <a:pPr algn="ctr"/>
            <a:r>
              <a:rPr lang="ru-RU" sz="4400" b="1" dirty="0" smtClean="0">
                <a:solidFill>
                  <a:srgbClr val="FF33CC"/>
                </a:solidFill>
                <a:latin typeface="Monotype Corsiva" pitchFamily="66" charset="0"/>
              </a:rPr>
              <a:t>Муниципальное казённое дошкольное образовательное учреждение  </a:t>
            </a:r>
          </a:p>
          <a:p>
            <a:pPr algn="ctr"/>
            <a:r>
              <a:rPr lang="ru-RU" sz="4400" b="1" dirty="0" smtClean="0">
                <a:solidFill>
                  <a:srgbClr val="FF33CC"/>
                </a:solidFill>
                <a:latin typeface="Monotype Corsiva" pitchFamily="66" charset="0"/>
              </a:rPr>
              <a:t>детский сад</a:t>
            </a:r>
          </a:p>
          <a:p>
            <a:pPr algn="ctr"/>
            <a:r>
              <a:rPr lang="ru-RU" sz="4400" b="1" dirty="0" smtClean="0">
                <a:solidFill>
                  <a:srgbClr val="FF33CC"/>
                </a:solidFill>
                <a:latin typeface="Monotype Corsiva" pitchFamily="66" charset="0"/>
              </a:rPr>
              <a:t>№3 «Ромашка»</a:t>
            </a:r>
            <a:endParaRPr lang="ru-RU" sz="4400" b="1" dirty="0">
              <a:solidFill>
                <a:srgbClr val="FF33CC"/>
              </a:solidFill>
              <a:latin typeface="Monotype Corsiva" pitchFamily="66" charset="0"/>
            </a:endParaRPr>
          </a:p>
        </p:txBody>
      </p:sp>
      <p:sp>
        <p:nvSpPr>
          <p:cNvPr id="4" name="TextBox 3"/>
          <p:cNvSpPr txBox="1"/>
          <p:nvPr/>
        </p:nvSpPr>
        <p:spPr>
          <a:xfrm>
            <a:off x="6156176" y="5517232"/>
            <a:ext cx="2701382" cy="830997"/>
          </a:xfrm>
          <a:prstGeom prst="rect">
            <a:avLst/>
          </a:prstGeom>
          <a:noFill/>
        </p:spPr>
        <p:txBody>
          <a:bodyPr wrap="none" rtlCol="0">
            <a:spAutoFit/>
          </a:bodyPr>
          <a:lstStyle/>
          <a:p>
            <a:pPr algn="ctr"/>
            <a:r>
              <a:rPr lang="ru-RU" sz="2400" b="1" dirty="0" smtClean="0">
                <a:solidFill>
                  <a:srgbClr val="FF0000"/>
                </a:solidFill>
                <a:latin typeface="Monotype Corsiva" pitchFamily="66" charset="0"/>
              </a:rPr>
              <a:t>г</a:t>
            </a:r>
            <a:r>
              <a:rPr lang="ru-RU" sz="2400" b="1" dirty="0" smtClean="0">
                <a:solidFill>
                  <a:srgbClr val="FF0000"/>
                </a:solidFill>
                <a:latin typeface="Monotype Corsiva" pitchFamily="66" charset="0"/>
              </a:rPr>
              <a:t>. Южно – </a:t>
            </a:r>
            <a:r>
              <a:rPr lang="ru-RU" sz="2400" b="1" dirty="0" err="1" smtClean="0">
                <a:solidFill>
                  <a:srgbClr val="FF0000"/>
                </a:solidFill>
                <a:latin typeface="Monotype Corsiva" pitchFamily="66" charset="0"/>
              </a:rPr>
              <a:t>Сухокумск</a:t>
            </a:r>
            <a:endParaRPr lang="ru-RU" sz="2400" b="1" dirty="0" smtClean="0">
              <a:solidFill>
                <a:srgbClr val="FF0000"/>
              </a:solidFill>
              <a:latin typeface="Monotype Corsiva" pitchFamily="66" charset="0"/>
            </a:endParaRPr>
          </a:p>
          <a:p>
            <a:pPr algn="ctr"/>
            <a:r>
              <a:rPr lang="ru-RU" sz="2400" b="1" dirty="0" smtClean="0">
                <a:solidFill>
                  <a:srgbClr val="FF0000"/>
                </a:solidFill>
                <a:latin typeface="Monotype Corsiva" pitchFamily="66" charset="0"/>
              </a:rPr>
              <a:t>2021 год</a:t>
            </a:r>
            <a:endParaRPr lang="ru-RU" sz="2400" b="1" dirty="0">
              <a:solidFill>
                <a:srgbClr val="FF0000"/>
              </a:solidFill>
              <a:latin typeface="Monotype Corsiva" pitchFamily="66" charset="0"/>
            </a:endParaRPr>
          </a:p>
        </p:txBody>
      </p:sp>
      <p:pic>
        <p:nvPicPr>
          <p:cNvPr id="1026" name="Picture 2" descr="C:\Users\admin\Desktop\ЭКОЛЯТА\85ceb41c07496981f5b34d6c05c6d75c.png"/>
          <p:cNvPicPr>
            <a:picLocks noChangeAspect="1" noChangeArrowheads="1"/>
          </p:cNvPicPr>
          <p:nvPr/>
        </p:nvPicPr>
        <p:blipFill>
          <a:blip r:embed="rId3" cstate="print"/>
          <a:srcRect/>
          <a:stretch>
            <a:fillRect/>
          </a:stretch>
        </p:blipFill>
        <p:spPr bwMode="auto">
          <a:xfrm>
            <a:off x="0" y="5445224"/>
            <a:ext cx="1728192" cy="1202904"/>
          </a:xfrm>
          <a:prstGeom prst="rect">
            <a:avLst/>
          </a:prstGeom>
          <a:noFill/>
        </p:spPr>
      </p:pic>
      <p:sp>
        <p:nvSpPr>
          <p:cNvPr id="1030" name="AutoShape 6" descr="https://29sev2x2.edusite.ru/images/preco2019_02.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dou24.ru/121/images/16-17/news/03.10.16/igra/%D0%A1%D0%BB%D0%B0%D0%B9%D0%B41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424" y="0"/>
            <a:ext cx="9525000" cy="7143750"/>
          </a:xfrm>
          <a:prstGeom prst="rect">
            <a:avLst/>
          </a:prstGeom>
          <a:noFill/>
          <a:extLst>
            <a:ext uri="{909E8E84-426E-40DD-AFC4-6F175D3DCCD1}">
              <a14:hiddenFill xmlns:a14="http://schemas.microsoft.com/office/drawing/2010/main" xmlns="">
                <a:solidFill>
                  <a:srgbClr val="FFFFFF"/>
                </a:solidFill>
              </a14:hiddenFill>
            </a:ext>
          </a:extLst>
        </p:spPr>
      </p:pic>
      <p:pic>
        <p:nvPicPr>
          <p:cNvPr id="6146" name="Picture 2" descr="C:\Users\admin\Desktop\ЭКОЛЯТА\СТИХ.png"/>
          <p:cNvPicPr>
            <a:picLocks noChangeAspect="1" noChangeArrowheads="1"/>
          </p:cNvPicPr>
          <p:nvPr/>
        </p:nvPicPr>
        <p:blipFill>
          <a:blip r:embed="rId3" cstate="print"/>
          <a:srcRect/>
          <a:stretch>
            <a:fillRect/>
          </a:stretch>
        </p:blipFill>
        <p:spPr bwMode="auto">
          <a:xfrm>
            <a:off x="1979712" y="548680"/>
            <a:ext cx="5688632" cy="6120680"/>
          </a:xfrm>
          <a:prstGeom prst="rect">
            <a:avLst/>
          </a:prstGeom>
          <a:noFill/>
        </p:spPr>
      </p:pic>
      <p:sp>
        <p:nvSpPr>
          <p:cNvPr id="6148" name="AutoShape 4" descr="https://primdou2.ru/wp-content/uploads/2020/12/50-2.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allpaper-eg.com/wp-content/uploads/dc/88/bluebear_wallpaper.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8520" y="-315415"/>
            <a:ext cx="9317791" cy="7233414"/>
          </a:xfrm>
          <a:prstGeom prst="rect">
            <a:avLst/>
          </a:prstGeom>
          <a:noFill/>
          <a:extLst>
            <a:ext uri="{909E8E84-426E-40DD-AFC4-6F175D3DCCD1}">
              <a14:hiddenFill xmlns:a14="http://schemas.microsoft.com/office/drawing/2010/main" xmlns="">
                <a:solidFill>
                  <a:srgbClr val="FFFFFF"/>
                </a:solidFill>
              </a14:hiddenFill>
            </a:ext>
          </a:extLst>
        </p:spPr>
      </p:pic>
      <p:sp>
        <p:nvSpPr>
          <p:cNvPr id="3" name="Прямоугольник 2"/>
          <p:cNvSpPr/>
          <p:nvPr/>
        </p:nvSpPr>
        <p:spPr>
          <a:xfrm>
            <a:off x="0" y="-243408"/>
            <a:ext cx="9144000" cy="6518708"/>
          </a:xfrm>
          <a:prstGeom prst="rect">
            <a:avLst/>
          </a:prstGeom>
        </p:spPr>
        <p:txBody>
          <a:bodyPr wrap="square">
            <a:spAutoFit/>
          </a:bodyPr>
          <a:lstStyle/>
          <a:p>
            <a:pPr algn="r">
              <a:lnSpc>
                <a:spcPct val="115000"/>
              </a:lnSpc>
            </a:pPr>
            <a:r>
              <a:rPr lang="ru-RU" b="1" dirty="0" smtClean="0">
                <a:solidFill>
                  <a:srgbClr val="FF0000"/>
                </a:solidFill>
                <a:ea typeface="Calibri"/>
                <a:cs typeface="Times New Roman"/>
              </a:rPr>
              <a:t>Всё хорошее в людях - из детства!</a:t>
            </a:r>
            <a:endParaRPr lang="ru-RU" sz="1050" b="1" dirty="0" smtClean="0">
              <a:solidFill>
                <a:srgbClr val="FF0000"/>
              </a:solidFill>
              <a:ea typeface="Calibri"/>
              <a:cs typeface="Times New Roman"/>
            </a:endParaRPr>
          </a:p>
          <a:p>
            <a:pPr algn="r">
              <a:lnSpc>
                <a:spcPct val="115000"/>
              </a:lnSpc>
            </a:pPr>
            <a:r>
              <a:rPr lang="ru-RU" b="1" dirty="0" smtClean="0">
                <a:solidFill>
                  <a:srgbClr val="FF0000"/>
                </a:solidFill>
                <a:ea typeface="Calibri"/>
                <a:cs typeface="Times New Roman"/>
              </a:rPr>
              <a:t>Как истоки добра пробудить?</a:t>
            </a:r>
            <a:endParaRPr lang="ru-RU" sz="1050" b="1" dirty="0" smtClean="0">
              <a:solidFill>
                <a:srgbClr val="FF0000"/>
              </a:solidFill>
              <a:ea typeface="Calibri"/>
              <a:cs typeface="Times New Roman"/>
            </a:endParaRPr>
          </a:p>
          <a:p>
            <a:pPr algn="r">
              <a:lnSpc>
                <a:spcPct val="115000"/>
              </a:lnSpc>
            </a:pPr>
            <a:r>
              <a:rPr lang="ru-RU" b="1" dirty="0" smtClean="0">
                <a:solidFill>
                  <a:srgbClr val="FF0000"/>
                </a:solidFill>
                <a:ea typeface="Calibri"/>
                <a:cs typeface="Times New Roman"/>
              </a:rPr>
              <a:t>Прикоснуться к природе всем сердцем:</a:t>
            </a:r>
            <a:endParaRPr lang="ru-RU" sz="1050" b="1" dirty="0" smtClean="0">
              <a:solidFill>
                <a:srgbClr val="FF0000"/>
              </a:solidFill>
              <a:ea typeface="Calibri"/>
              <a:cs typeface="Times New Roman"/>
            </a:endParaRPr>
          </a:p>
          <a:p>
            <a:pPr algn="r">
              <a:lnSpc>
                <a:spcPct val="115000"/>
              </a:lnSpc>
            </a:pPr>
            <a:r>
              <a:rPr lang="ru-RU" b="1" dirty="0" smtClean="0">
                <a:solidFill>
                  <a:srgbClr val="FF0000"/>
                </a:solidFill>
                <a:ea typeface="Calibri"/>
                <a:cs typeface="Times New Roman"/>
              </a:rPr>
              <a:t>Удивиться, узнать, полюбить!</a:t>
            </a:r>
            <a:endParaRPr lang="ru-RU" sz="1050" b="1" dirty="0" smtClean="0">
              <a:solidFill>
                <a:srgbClr val="FF0000"/>
              </a:solidFill>
              <a:ea typeface="Calibri"/>
              <a:cs typeface="Times New Roman"/>
            </a:endParaRPr>
          </a:p>
          <a:p>
            <a:pPr algn="r">
              <a:lnSpc>
                <a:spcPct val="115000"/>
              </a:lnSpc>
            </a:pPr>
            <a:r>
              <a:rPr lang="ru-RU" b="1" dirty="0" smtClean="0">
                <a:solidFill>
                  <a:srgbClr val="FF0000"/>
                </a:solidFill>
                <a:ea typeface="Calibri"/>
                <a:cs typeface="Times New Roman"/>
              </a:rPr>
              <a:t>Мы хотим, чтоб земля расцветала,</a:t>
            </a:r>
            <a:endParaRPr lang="ru-RU" sz="1050" b="1" dirty="0" smtClean="0">
              <a:solidFill>
                <a:srgbClr val="FF0000"/>
              </a:solidFill>
              <a:ea typeface="Calibri"/>
              <a:cs typeface="Times New Roman"/>
            </a:endParaRPr>
          </a:p>
          <a:p>
            <a:pPr algn="r">
              <a:lnSpc>
                <a:spcPct val="115000"/>
              </a:lnSpc>
            </a:pPr>
            <a:r>
              <a:rPr lang="ru-RU" b="1" dirty="0" smtClean="0">
                <a:solidFill>
                  <a:srgbClr val="FF0000"/>
                </a:solidFill>
                <a:ea typeface="Calibri"/>
                <a:cs typeface="Times New Roman"/>
              </a:rPr>
              <a:t>И росли, как цветы, малыши,</a:t>
            </a:r>
            <a:endParaRPr lang="ru-RU" sz="1050" b="1" dirty="0" smtClean="0">
              <a:solidFill>
                <a:srgbClr val="FF0000"/>
              </a:solidFill>
              <a:ea typeface="Calibri"/>
              <a:cs typeface="Times New Roman"/>
            </a:endParaRPr>
          </a:p>
          <a:p>
            <a:pPr algn="r">
              <a:lnSpc>
                <a:spcPct val="115000"/>
              </a:lnSpc>
            </a:pPr>
            <a:r>
              <a:rPr lang="ru-RU" b="1" dirty="0" smtClean="0">
                <a:solidFill>
                  <a:srgbClr val="FF0000"/>
                </a:solidFill>
                <a:ea typeface="Calibri"/>
                <a:cs typeface="Times New Roman"/>
              </a:rPr>
              <a:t>Чтоб для них экология стала</a:t>
            </a:r>
            <a:endParaRPr lang="ru-RU" sz="1050" b="1" dirty="0" smtClean="0">
              <a:solidFill>
                <a:srgbClr val="FF0000"/>
              </a:solidFill>
              <a:ea typeface="Calibri"/>
              <a:cs typeface="Times New Roman"/>
            </a:endParaRPr>
          </a:p>
          <a:p>
            <a:pPr algn="r">
              <a:lnSpc>
                <a:spcPct val="115000"/>
              </a:lnSpc>
            </a:pPr>
            <a:r>
              <a:rPr lang="ru-RU" b="1" dirty="0" smtClean="0">
                <a:solidFill>
                  <a:srgbClr val="FF0000"/>
                </a:solidFill>
                <a:ea typeface="Calibri"/>
                <a:cs typeface="Times New Roman"/>
              </a:rPr>
              <a:t>Не наукой, а частью души!</a:t>
            </a:r>
            <a:endParaRPr lang="ru-RU" sz="1050" b="1" dirty="0" smtClean="0">
              <a:solidFill>
                <a:srgbClr val="FF0000"/>
              </a:solidFill>
              <a:ea typeface="Calibri"/>
              <a:cs typeface="Times New Roman"/>
            </a:endParaRPr>
          </a:p>
          <a:p>
            <a:pPr lvl="0"/>
            <a:endParaRPr lang="ru-RU" b="1" dirty="0" smtClean="0">
              <a:solidFill>
                <a:srgbClr val="002060"/>
              </a:solidFill>
            </a:endParaRPr>
          </a:p>
          <a:p>
            <a:pPr lvl="0" algn="just"/>
            <a:r>
              <a:rPr lang="ru-RU" b="1" dirty="0" smtClean="0">
                <a:solidFill>
                  <a:srgbClr val="002060"/>
                </a:solidFill>
              </a:rPr>
              <a:t>Основной задачей экологического воспитания является создание у дошкольников, прежде всего, установки на здоровый образ жизни, привитие им элементов экологической культуры, формирование экологического сознания.</a:t>
            </a:r>
          </a:p>
          <a:p>
            <a:pPr lvl="0" algn="just"/>
            <a:r>
              <a:rPr lang="ru-RU" b="1" dirty="0" smtClean="0">
                <a:solidFill>
                  <a:srgbClr val="002060"/>
                </a:solidFill>
                <a:cs typeface="Times New Roman" panose="02020603050405020304" pitchFamily="18" charset="0"/>
              </a:rPr>
              <a:t>Основная цель экологического воспитания – сформировать у детей целостный взгляд на природу и место человека в ней, экологическую грамотность, способность любить окружающий мир и бережно относиться к нему.</a:t>
            </a:r>
          </a:p>
          <a:p>
            <a:pPr lvl="0" algn="just"/>
            <a:r>
              <a:rPr lang="ru-RU" b="1" dirty="0" smtClean="0">
                <a:solidFill>
                  <a:srgbClr val="FF0000"/>
                </a:solidFill>
              </a:rPr>
              <a:t>Задачи экологического воспитания:</a:t>
            </a:r>
          </a:p>
          <a:p>
            <a:pPr lvl="0" algn="just"/>
            <a:r>
              <a:rPr lang="ru-RU" b="1" dirty="0" smtClean="0">
                <a:solidFill>
                  <a:srgbClr val="FF0000"/>
                </a:solidFill>
              </a:rPr>
              <a:t>1. </a:t>
            </a:r>
            <a:r>
              <a:rPr lang="ru-RU" b="1" dirty="0" smtClean="0">
                <a:solidFill>
                  <a:srgbClr val="002060"/>
                </a:solidFill>
              </a:rPr>
              <a:t>Формирование элементарных экологических знаний, доступных пониманию ребенка.</a:t>
            </a:r>
            <a:endParaRPr lang="ru-RU" dirty="0" smtClean="0">
              <a:solidFill>
                <a:srgbClr val="002060"/>
              </a:solidFill>
            </a:endParaRPr>
          </a:p>
          <a:p>
            <a:pPr lvl="0" algn="just"/>
            <a:r>
              <a:rPr lang="ru-RU" b="1" dirty="0" smtClean="0">
                <a:solidFill>
                  <a:srgbClr val="FF0000"/>
                </a:solidFill>
              </a:rPr>
              <a:t>2. </a:t>
            </a:r>
            <a:r>
              <a:rPr lang="ru-RU" b="1" dirty="0" smtClean="0">
                <a:solidFill>
                  <a:srgbClr val="002060"/>
                </a:solidFill>
              </a:rPr>
              <a:t>Формирование умений и навыков наблюдений за природными объектами и явлениями.</a:t>
            </a:r>
            <a:endParaRPr lang="ru-RU" dirty="0" smtClean="0">
              <a:solidFill>
                <a:srgbClr val="002060"/>
              </a:solidFill>
            </a:endParaRPr>
          </a:p>
          <a:p>
            <a:pPr lvl="0" algn="just"/>
            <a:r>
              <a:rPr lang="ru-RU" b="1" dirty="0" smtClean="0">
                <a:solidFill>
                  <a:srgbClr val="FF0000"/>
                </a:solidFill>
              </a:rPr>
              <a:t>3. </a:t>
            </a:r>
            <a:r>
              <a:rPr lang="ru-RU" b="1" dirty="0" smtClean="0">
                <a:solidFill>
                  <a:srgbClr val="002060"/>
                </a:solidFill>
              </a:rPr>
              <a:t>Воспитание гуманного, бережного, заботливого отношения к миру природы, и окружающему миру в целом.</a:t>
            </a:r>
            <a:endParaRPr lang="ru-RU" dirty="0" smtClean="0">
              <a:solidFill>
                <a:srgbClr val="002060"/>
              </a:solidFill>
            </a:endParaRPr>
          </a:p>
          <a:p>
            <a:pPr algn="just"/>
            <a:endParaRPr lang="ru-RU" dirty="0"/>
          </a:p>
        </p:txBody>
      </p:sp>
      <p:pic>
        <p:nvPicPr>
          <p:cNvPr id="2050" name="Picture 2" descr="C:\Users\admin\Desktop\ЭКОЛЯТА\01-4.png"/>
          <p:cNvPicPr>
            <a:picLocks noChangeAspect="1" noChangeArrowheads="1"/>
          </p:cNvPicPr>
          <p:nvPr/>
        </p:nvPicPr>
        <p:blipFill>
          <a:blip r:embed="rId3" cstate="print"/>
          <a:srcRect/>
          <a:stretch>
            <a:fillRect/>
          </a:stretch>
        </p:blipFill>
        <p:spPr bwMode="auto">
          <a:xfrm>
            <a:off x="0" y="-315416"/>
            <a:ext cx="2555776" cy="2836002"/>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wallpaper-eg.com/wp-content/uploads/dc/88/bluebear_wallpaper.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3791" y="0"/>
            <a:ext cx="9317791" cy="7233414"/>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0" y="188640"/>
            <a:ext cx="8892480" cy="729430"/>
          </a:xfrm>
          <a:prstGeom prst="rect">
            <a:avLst/>
          </a:prstGeom>
        </p:spPr>
        <p:txBody>
          <a:bodyPr wrap="square">
            <a:spAutoFit/>
          </a:bodyPr>
          <a:lstStyle/>
          <a:p>
            <a:pPr algn="ctr">
              <a:lnSpc>
                <a:spcPct val="115000"/>
              </a:lnSpc>
              <a:spcAft>
                <a:spcPts val="0"/>
              </a:spcAft>
            </a:pPr>
            <a:r>
              <a:rPr lang="ru-RU" b="1" dirty="0" smtClean="0">
                <a:solidFill>
                  <a:srgbClr val="FF0000"/>
                </a:solidFill>
                <a:ea typeface="Calibri"/>
                <a:cs typeface="Times New Roman"/>
              </a:rPr>
              <a:t>МЕТОДЫ  ПОВЫШЕНИЯ  УРОВНЯ  </a:t>
            </a:r>
          </a:p>
          <a:p>
            <a:pPr algn="ctr">
              <a:lnSpc>
                <a:spcPct val="115000"/>
              </a:lnSpc>
              <a:spcAft>
                <a:spcPts val="0"/>
              </a:spcAft>
            </a:pPr>
            <a:r>
              <a:rPr lang="ru-RU" b="1" dirty="0" smtClean="0">
                <a:solidFill>
                  <a:srgbClr val="FF0000"/>
                </a:solidFill>
                <a:ea typeface="Calibri"/>
                <a:cs typeface="Times New Roman"/>
              </a:rPr>
              <a:t>ЭКОЛОГИЧЕСКОГО СОЗНАНИЯ   ДОШКОЛЬНИКОВ</a:t>
            </a:r>
            <a:endParaRPr lang="ru-RU" dirty="0"/>
          </a:p>
        </p:txBody>
      </p:sp>
      <p:pic>
        <p:nvPicPr>
          <p:cNvPr id="4" name="Рисунок 3" descr="методы экологического воспитания в ДОУ"/>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0728"/>
            <a:ext cx="8892480" cy="5877272"/>
          </a:xfrm>
          <a:prstGeom prst="rect">
            <a:avLst/>
          </a:prstGeom>
          <a:noFill/>
          <a:ln>
            <a:noFill/>
          </a:ln>
        </p:spPr>
      </p:pic>
      <p:pic>
        <p:nvPicPr>
          <p:cNvPr id="5" name="Picture 2" descr="C:\Users\admin\Desktop\ЭКОЛЯТА\85ceb41c07496981f5b34d6c05c6d75c.png"/>
          <p:cNvPicPr>
            <a:picLocks noChangeAspect="1" noChangeArrowheads="1"/>
          </p:cNvPicPr>
          <p:nvPr/>
        </p:nvPicPr>
        <p:blipFill>
          <a:blip r:embed="rId4" cstate="print"/>
          <a:srcRect/>
          <a:stretch>
            <a:fillRect/>
          </a:stretch>
        </p:blipFill>
        <p:spPr bwMode="auto">
          <a:xfrm>
            <a:off x="0" y="0"/>
            <a:ext cx="1210929" cy="1031504"/>
          </a:xfrm>
          <a:prstGeom prst="rect">
            <a:avLst/>
          </a:prstGeom>
          <a:noFill/>
        </p:spPr>
      </p:pic>
      <p:pic>
        <p:nvPicPr>
          <p:cNvPr id="6" name="Picture 2" descr="C:\Users\admin\Desktop\ЭКОЛЯТА\85ceb41c07496981f5b34d6c05c6d75c.png"/>
          <p:cNvPicPr>
            <a:picLocks noChangeAspect="1" noChangeArrowheads="1"/>
          </p:cNvPicPr>
          <p:nvPr/>
        </p:nvPicPr>
        <p:blipFill>
          <a:blip r:embed="rId5" cstate="print"/>
          <a:srcRect/>
          <a:stretch>
            <a:fillRect/>
          </a:stretch>
        </p:blipFill>
        <p:spPr bwMode="auto">
          <a:xfrm>
            <a:off x="7524328" y="0"/>
            <a:ext cx="1224136" cy="980728"/>
          </a:xfrm>
          <a:prstGeom prst="rect">
            <a:avLst/>
          </a:prstGeom>
          <a:noFill/>
        </p:spPr>
      </p:pic>
      <p:pic>
        <p:nvPicPr>
          <p:cNvPr id="3074" name="Picture 2" descr="C:\Users\admin\Desktop\ЭКОЛЯТА\shalun_.png"/>
          <p:cNvPicPr>
            <a:picLocks noChangeAspect="1" noChangeArrowheads="1"/>
          </p:cNvPicPr>
          <p:nvPr/>
        </p:nvPicPr>
        <p:blipFill>
          <a:blip r:embed="rId6" cstate="print"/>
          <a:srcRect/>
          <a:stretch>
            <a:fillRect/>
          </a:stretch>
        </p:blipFill>
        <p:spPr bwMode="auto">
          <a:xfrm>
            <a:off x="395536" y="1340768"/>
            <a:ext cx="1647825" cy="3057525"/>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wallpaper-eg.com/wp-content/uploads/dc/88/bluebear_wallpaper.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8520" y="-315415"/>
            <a:ext cx="9317791" cy="7233414"/>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2" descr="C:\Users\мага\Desktop\mVE5WYmkg28.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71400"/>
            <a:ext cx="3240360" cy="4086017"/>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4" name="Picture 3" descr="C:\Users\мага\Desktop\e5yVILXWgsM.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8936" t="25066" r="20199" b="24118"/>
          <a:stretch/>
        </p:blipFill>
        <p:spPr bwMode="auto">
          <a:xfrm>
            <a:off x="5762275" y="-315416"/>
            <a:ext cx="3381725" cy="3345671"/>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5" name="Picture 3" descr="C:\Users\мага\Desktop\HGYPmtiCrVY.jpg"/>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t="7724" r="11628" b="32490"/>
          <a:stretch/>
        </p:blipFill>
        <p:spPr bwMode="auto">
          <a:xfrm>
            <a:off x="2771800" y="1700808"/>
            <a:ext cx="3700802" cy="3338307"/>
          </a:xfrm>
          <a:prstGeom prst="ellipse">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6" name="Picture 7" descr="http://ds3romashka.dagschool.com/_http_schools/1752/ds3romashka/admin/ckfinder/core/connector/php/connector.phpfck_user_files/images/IMG-20161127-WA0015.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0" y="4005064"/>
            <a:ext cx="3555743" cy="2852936"/>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2" descr="C:\Users\мага\Desktop\k1Utbi7g6Bs.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868144" y="3501008"/>
            <a:ext cx="3275856" cy="3356992"/>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wallpaper-eg.com/wp-content/uploads/dc/88/bluebear_wallpaper.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3791" y="-375414"/>
            <a:ext cx="9317791" cy="7233414"/>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323528" y="0"/>
            <a:ext cx="6534472" cy="5262979"/>
          </a:xfrm>
          <a:prstGeom prst="rect">
            <a:avLst/>
          </a:prstGeom>
        </p:spPr>
        <p:txBody>
          <a:bodyPr wrap="square">
            <a:spAutoFit/>
          </a:bodyPr>
          <a:lstStyle/>
          <a:p>
            <a:r>
              <a:rPr lang="ru-RU" sz="2400" b="1" dirty="0" smtClean="0">
                <a:solidFill>
                  <a:srgbClr val="FF0000"/>
                </a:solidFill>
                <a:latin typeface="Monotype Corsiva" pitchFamily="66" charset="0"/>
              </a:rPr>
              <a:t>Экологический стенд </a:t>
            </a:r>
            <a:r>
              <a:rPr lang="ru-RU" sz="2400" b="1" dirty="0" smtClean="0">
                <a:solidFill>
                  <a:srgbClr val="FF0000"/>
                </a:solidFill>
                <a:latin typeface="Monotype Corsiva" pitchFamily="66" charset="0"/>
              </a:rPr>
              <a:t>«Будь природе другом» </a:t>
            </a:r>
            <a:r>
              <a:rPr lang="ru-RU" sz="2400" b="1" dirty="0" smtClean="0">
                <a:solidFill>
                  <a:srgbClr val="0070C0"/>
                </a:solidFill>
                <a:latin typeface="Monotype Corsiva" pitchFamily="66" charset="0"/>
              </a:rPr>
              <a:t>разработан творческой группой педагогов для наглядного и действенного ознакомления детей дошкольного возраста с природой в рамках проекта «</a:t>
            </a:r>
            <a:r>
              <a:rPr lang="ru-RU" sz="2400" b="1" dirty="0" err="1" smtClean="0">
                <a:solidFill>
                  <a:srgbClr val="0070C0"/>
                </a:solidFill>
                <a:latin typeface="Monotype Corsiva" pitchFamily="66" charset="0"/>
              </a:rPr>
              <a:t>Эколята</a:t>
            </a:r>
            <a:r>
              <a:rPr lang="ru-RU" sz="2400" b="1" dirty="0" smtClean="0">
                <a:solidFill>
                  <a:srgbClr val="0070C0"/>
                </a:solidFill>
                <a:latin typeface="Monotype Corsiva" pitchFamily="66" charset="0"/>
              </a:rPr>
              <a:t> –Дошколята</a:t>
            </a:r>
            <a:r>
              <a:rPr lang="ru-RU" sz="2400" b="1" dirty="0" smtClean="0">
                <a:solidFill>
                  <a:srgbClr val="0070C0"/>
                </a:solidFill>
                <a:latin typeface="Monotype Corsiva" pitchFamily="66" charset="0"/>
              </a:rPr>
              <a:t>»</a:t>
            </a:r>
            <a:endParaRPr lang="ru-RU" sz="2400" b="1" dirty="0" smtClean="0">
              <a:solidFill>
                <a:srgbClr val="0070C0"/>
              </a:solidFill>
              <a:latin typeface="Monotype Corsiva" pitchFamily="66" charset="0"/>
            </a:endParaRPr>
          </a:p>
          <a:p>
            <a:r>
              <a:rPr lang="ru-RU" sz="2400" b="1" dirty="0" smtClean="0">
                <a:solidFill>
                  <a:srgbClr val="0070C0"/>
                </a:solidFill>
                <a:latin typeface="Monotype Corsiva" pitchFamily="66" charset="0"/>
              </a:rPr>
              <a:t>Цель создания: привить любовь и бережное отношение к родной природе, ее животному и растительному миру. Данный </a:t>
            </a:r>
            <a:r>
              <a:rPr lang="ru-RU" sz="2400" b="1" dirty="0" smtClean="0">
                <a:solidFill>
                  <a:srgbClr val="0070C0"/>
                </a:solidFill>
                <a:latin typeface="Monotype Corsiva" pitchFamily="66" charset="0"/>
              </a:rPr>
              <a:t>стенд помогает</a:t>
            </a:r>
            <a:r>
              <a:rPr lang="ru-RU" sz="2400" b="1" dirty="0" smtClean="0">
                <a:solidFill>
                  <a:srgbClr val="0070C0"/>
                </a:solidFill>
                <a:latin typeface="Monotype Corsiva" pitchFamily="66" charset="0"/>
              </a:rPr>
              <a:t>: понять неразрывную связь человека и природы, ее ценности для человека; формировать у детей культуру </a:t>
            </a:r>
            <a:r>
              <a:rPr lang="ru-RU" sz="2400" b="1" dirty="0" err="1" smtClean="0">
                <a:solidFill>
                  <a:srgbClr val="0070C0"/>
                </a:solidFill>
                <a:latin typeface="Monotype Corsiva" pitchFamily="66" charset="0"/>
              </a:rPr>
              <a:t>природолюбия</a:t>
            </a:r>
            <a:r>
              <a:rPr lang="ru-RU" sz="2400" b="1" dirty="0" smtClean="0">
                <a:solidFill>
                  <a:srgbClr val="0070C0"/>
                </a:solidFill>
                <a:latin typeface="Monotype Corsiva" pitchFamily="66" charset="0"/>
              </a:rPr>
              <a:t>; ребенку понять всю важность сохранения, охраны и спасения природы для выживания человечества на земле; расширить общий кругозор и способствовать развитию творческих способностей детей.</a:t>
            </a:r>
            <a:endParaRPr lang="ru-RU" sz="2400" b="1" dirty="0">
              <a:solidFill>
                <a:srgbClr val="0070C0"/>
              </a:solidFill>
              <a:latin typeface="Monotype Corsiva" pitchFamily="66" charset="0"/>
            </a:endParaRPr>
          </a:p>
        </p:txBody>
      </p:sp>
      <p:pic>
        <p:nvPicPr>
          <p:cNvPr id="4" name="Picture 4" descr="C:\Users\admin\Desktop\50-2.png"/>
          <p:cNvPicPr>
            <a:picLocks noChangeAspect="1" noChangeArrowheads="1"/>
          </p:cNvPicPr>
          <p:nvPr/>
        </p:nvPicPr>
        <p:blipFill>
          <a:blip r:embed="rId3" cstate="print"/>
          <a:srcRect/>
          <a:stretch>
            <a:fillRect/>
          </a:stretch>
        </p:blipFill>
        <p:spPr bwMode="auto">
          <a:xfrm>
            <a:off x="6588224" y="-171400"/>
            <a:ext cx="2555776" cy="2088232"/>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allpaper-eg.com/wp-content/uploads/dc/88/bluebear_wallpaper.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8520" y="-315415"/>
            <a:ext cx="9317791" cy="7233414"/>
          </a:xfrm>
          <a:prstGeom prst="rect">
            <a:avLst/>
          </a:prstGeom>
          <a:noFill/>
          <a:extLst>
            <a:ext uri="{909E8E84-426E-40DD-AFC4-6F175D3DCCD1}">
              <a14:hiddenFill xmlns:a14="http://schemas.microsoft.com/office/drawing/2010/main" xmlns="">
                <a:solidFill>
                  <a:srgbClr val="FFFFFF"/>
                </a:solidFill>
              </a14:hiddenFill>
            </a:ext>
          </a:extLst>
        </p:spPr>
      </p:pic>
      <p:pic>
        <p:nvPicPr>
          <p:cNvPr id="4098" name="Picture 2" descr="C:\Users\admin\Desktop\Рисунок1.jpg"/>
          <p:cNvPicPr>
            <a:picLocks noChangeAspect="1" noChangeArrowheads="1"/>
          </p:cNvPicPr>
          <p:nvPr/>
        </p:nvPicPr>
        <p:blipFill>
          <a:blip r:embed="rId3" cstate="print"/>
          <a:srcRect/>
          <a:stretch>
            <a:fillRect/>
          </a:stretch>
        </p:blipFill>
        <p:spPr bwMode="auto">
          <a:xfrm>
            <a:off x="0" y="-387424"/>
            <a:ext cx="9190265" cy="7245424"/>
          </a:xfrm>
          <a:prstGeom prst="rect">
            <a:avLst/>
          </a:prstGeom>
          <a:noFill/>
        </p:spPr>
      </p:pic>
      <p:pic>
        <p:nvPicPr>
          <p:cNvPr id="5" name="Picture 2" descr="C:\Users\admin\Desktop\ЭКОЛЯТА\01-4.png"/>
          <p:cNvPicPr>
            <a:picLocks noChangeAspect="1" noChangeArrowheads="1"/>
          </p:cNvPicPr>
          <p:nvPr/>
        </p:nvPicPr>
        <p:blipFill>
          <a:blip r:embed="rId4" cstate="print"/>
          <a:srcRect/>
          <a:stretch>
            <a:fillRect/>
          </a:stretch>
        </p:blipFill>
        <p:spPr bwMode="auto">
          <a:xfrm>
            <a:off x="0" y="908720"/>
            <a:ext cx="1050723" cy="1165929"/>
          </a:xfrm>
          <a:prstGeom prst="rect">
            <a:avLst/>
          </a:prstGeom>
          <a:noFill/>
        </p:spPr>
      </p:pic>
      <p:pic>
        <p:nvPicPr>
          <p:cNvPr id="6" name="Picture 2" descr="C:\Users\admin\Desktop\ЭКОЛЯТА\shalun_.png"/>
          <p:cNvPicPr>
            <a:picLocks noChangeAspect="1" noChangeArrowheads="1"/>
          </p:cNvPicPr>
          <p:nvPr/>
        </p:nvPicPr>
        <p:blipFill>
          <a:blip r:embed="rId5" cstate="print"/>
          <a:srcRect/>
          <a:stretch>
            <a:fillRect/>
          </a:stretch>
        </p:blipFill>
        <p:spPr bwMode="auto">
          <a:xfrm>
            <a:off x="8172400" y="764704"/>
            <a:ext cx="797696" cy="1480118"/>
          </a:xfrm>
          <a:prstGeom prst="rect">
            <a:avLst/>
          </a:prstGeom>
          <a:noFill/>
        </p:spPr>
      </p:pic>
      <p:pic>
        <p:nvPicPr>
          <p:cNvPr id="4100" name="Picture 4" descr="C:\Users\admin\Desktop\50-2.png"/>
          <p:cNvPicPr>
            <a:picLocks noChangeAspect="1" noChangeArrowheads="1"/>
          </p:cNvPicPr>
          <p:nvPr/>
        </p:nvPicPr>
        <p:blipFill>
          <a:blip r:embed="rId6" cstate="print"/>
          <a:srcRect/>
          <a:stretch>
            <a:fillRect/>
          </a:stretch>
        </p:blipFill>
        <p:spPr bwMode="auto">
          <a:xfrm>
            <a:off x="3707904" y="2636912"/>
            <a:ext cx="1979340" cy="1023983"/>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wallpaper-eg.com/wp-content/uploads/dc/88/bluebear_wallpaper.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8520" y="-315415"/>
            <a:ext cx="9317791" cy="7233414"/>
          </a:xfrm>
          <a:prstGeom prst="rect">
            <a:avLst/>
          </a:prstGeom>
          <a:noFill/>
          <a:extLst>
            <a:ext uri="{909E8E84-426E-40DD-AFC4-6F175D3DCCD1}">
              <a14:hiddenFill xmlns:a14="http://schemas.microsoft.com/office/drawing/2010/main" xmlns="">
                <a:solidFill>
                  <a:srgbClr val="FFFFFF"/>
                </a:solidFill>
              </a14:hiddenFill>
            </a:ext>
          </a:extLst>
        </p:spPr>
      </p:pic>
      <p:pic>
        <p:nvPicPr>
          <p:cNvPr id="5125" name="Picture 5" descr="https://www.maam.ru/upload/blogs/detsad-333865-1529921276.jpg"/>
          <p:cNvPicPr>
            <a:picLocks noChangeAspect="1" noChangeArrowheads="1"/>
          </p:cNvPicPr>
          <p:nvPr/>
        </p:nvPicPr>
        <p:blipFill>
          <a:blip r:embed="rId3" cstate="print"/>
          <a:srcRect l="20160" t="17194" r="20481"/>
          <a:stretch>
            <a:fillRect/>
          </a:stretch>
        </p:blipFill>
        <p:spPr bwMode="auto">
          <a:xfrm>
            <a:off x="0" y="-243408"/>
            <a:ext cx="9144000" cy="7101407"/>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allpaper-eg.com/wp-content/uploads/dc/88/bluebear_wallpaper.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3791" y="-375414"/>
            <a:ext cx="9317791" cy="7233414"/>
          </a:xfrm>
          <a:prstGeom prst="rect">
            <a:avLst/>
          </a:prstGeom>
          <a:noFill/>
          <a:extLst>
            <a:ext uri="{909E8E84-426E-40DD-AFC4-6F175D3DCCD1}">
              <a14:hiddenFill xmlns:a14="http://schemas.microsoft.com/office/drawing/2010/main" xmlns="">
                <a:solidFill>
                  <a:srgbClr val="FFFFFF"/>
                </a:solidFill>
              </a14:hiddenFill>
            </a:ext>
          </a:extLst>
        </p:spPr>
      </p:pic>
      <p:sp>
        <p:nvSpPr>
          <p:cNvPr id="3" name="Прямоугольник 2"/>
          <p:cNvSpPr/>
          <p:nvPr/>
        </p:nvSpPr>
        <p:spPr>
          <a:xfrm>
            <a:off x="323528" y="0"/>
            <a:ext cx="8568952" cy="1477328"/>
          </a:xfrm>
          <a:prstGeom prst="rect">
            <a:avLst/>
          </a:prstGeom>
        </p:spPr>
        <p:txBody>
          <a:bodyPr wrap="square">
            <a:spAutoFit/>
          </a:bodyPr>
          <a:lstStyle/>
          <a:p>
            <a:r>
              <a:rPr lang="ru-RU" b="1" dirty="0" smtClean="0">
                <a:solidFill>
                  <a:srgbClr val="002060"/>
                </a:solidFill>
                <a:latin typeface="Monotype Corsiva" pitchFamily="66" charset="0"/>
              </a:rPr>
              <a:t>Дизайн и оформление </a:t>
            </a:r>
            <a:r>
              <a:rPr lang="ru-RU" b="1" dirty="0" err="1" smtClean="0">
                <a:solidFill>
                  <a:srgbClr val="002060"/>
                </a:solidFill>
                <a:latin typeface="Monotype Corsiva" pitchFamily="66" charset="0"/>
              </a:rPr>
              <a:t>лэпбука</a:t>
            </a:r>
            <a:r>
              <a:rPr lang="ru-RU" b="1" dirty="0" smtClean="0">
                <a:solidFill>
                  <a:srgbClr val="002060"/>
                </a:solidFill>
                <a:latin typeface="Monotype Corsiva" pitchFamily="66" charset="0"/>
              </a:rPr>
              <a:t> разработан творческой группой ДОО. </a:t>
            </a:r>
            <a:r>
              <a:rPr lang="ru-RU" b="1" dirty="0" err="1" smtClean="0">
                <a:solidFill>
                  <a:srgbClr val="002060"/>
                </a:solidFill>
                <a:latin typeface="Monotype Corsiva" pitchFamily="66" charset="0"/>
              </a:rPr>
              <a:t>Лэпбук</a:t>
            </a:r>
            <a:r>
              <a:rPr lang="ru-RU" b="1" dirty="0" smtClean="0">
                <a:solidFill>
                  <a:srgbClr val="002060"/>
                </a:solidFill>
                <a:latin typeface="Monotype Corsiva" pitchFamily="66" charset="0"/>
              </a:rPr>
              <a:t> находится в уголке природы старшей группы детского сада, отличительной особенностью является его мобильность и возможность использовать как в помещении так и на улице, при проведении экскурсий, экологических прогулок, и т. д. В центре стенда находится логотип </a:t>
            </a:r>
            <a:r>
              <a:rPr lang="ru-RU" b="1" dirty="0" err="1" smtClean="0">
                <a:solidFill>
                  <a:srgbClr val="002060"/>
                </a:solidFill>
                <a:latin typeface="Monotype Corsiva" pitchFamily="66" charset="0"/>
              </a:rPr>
              <a:t>Эколят-Дошколят</a:t>
            </a:r>
            <a:r>
              <a:rPr lang="ru-RU" b="1" dirty="0" smtClean="0">
                <a:solidFill>
                  <a:srgbClr val="002060"/>
                </a:solidFill>
                <a:latin typeface="Monotype Corsiva" pitchFamily="66" charset="0"/>
              </a:rPr>
              <a:t>. Девиз: «Дети России за сохранение природы!».</a:t>
            </a:r>
            <a:endParaRPr lang="ru-RU" b="1" dirty="0">
              <a:solidFill>
                <a:srgbClr val="002060"/>
              </a:solidFill>
              <a:latin typeface="Monotype Corsiva" pitchFamily="66" charset="0"/>
            </a:endParaRPr>
          </a:p>
        </p:txBody>
      </p:sp>
      <p:sp>
        <p:nvSpPr>
          <p:cNvPr id="4" name="Прямоугольник 3"/>
          <p:cNvSpPr/>
          <p:nvPr/>
        </p:nvSpPr>
        <p:spPr>
          <a:xfrm>
            <a:off x="323528" y="1340768"/>
            <a:ext cx="8424936" cy="923330"/>
          </a:xfrm>
          <a:prstGeom prst="rect">
            <a:avLst/>
          </a:prstGeom>
        </p:spPr>
        <p:txBody>
          <a:bodyPr wrap="square">
            <a:spAutoFit/>
          </a:bodyPr>
          <a:lstStyle/>
          <a:p>
            <a:r>
              <a:rPr lang="ru-RU" b="1" dirty="0" smtClean="0">
                <a:solidFill>
                  <a:srgbClr val="002060"/>
                </a:solidFill>
                <a:latin typeface="Monotype Corsiva" pitchFamily="66" charset="0"/>
              </a:rPr>
              <a:t>Стенд имеет четыре экологических функциональных раздела. Содержание каждого раздела </a:t>
            </a:r>
            <a:r>
              <a:rPr lang="ru-RU" b="1" dirty="0" err="1" smtClean="0">
                <a:solidFill>
                  <a:srgbClr val="002060"/>
                </a:solidFill>
                <a:latin typeface="Monotype Corsiva" pitchFamily="66" charset="0"/>
              </a:rPr>
              <a:t>посвещено</a:t>
            </a:r>
            <a:r>
              <a:rPr lang="ru-RU" b="1" dirty="0" smtClean="0">
                <a:solidFill>
                  <a:srgbClr val="002060"/>
                </a:solidFill>
                <a:latin typeface="Monotype Corsiva" pitchFamily="66" charset="0"/>
              </a:rPr>
              <a:t> одному из героев </a:t>
            </a:r>
            <a:r>
              <a:rPr lang="ru-RU" b="1" dirty="0" err="1" smtClean="0">
                <a:solidFill>
                  <a:srgbClr val="002060"/>
                </a:solidFill>
                <a:latin typeface="Monotype Corsiva" pitchFamily="66" charset="0"/>
              </a:rPr>
              <a:t>Эколят</a:t>
            </a:r>
            <a:r>
              <a:rPr lang="ru-RU" b="1" dirty="0" smtClean="0">
                <a:solidFill>
                  <a:srgbClr val="002060"/>
                </a:solidFill>
                <a:latin typeface="Monotype Corsiva" pitchFamily="66" charset="0"/>
              </a:rPr>
              <a:t> - Шалун, Умница, Елочка и Тихоня. Они берегут лес и его жителей.</a:t>
            </a:r>
            <a:endParaRPr lang="ru-RU" b="1" dirty="0">
              <a:solidFill>
                <a:srgbClr val="002060"/>
              </a:solidFill>
              <a:latin typeface="Monotype Corsiva" pitchFamily="66" charset="0"/>
            </a:endParaRPr>
          </a:p>
        </p:txBody>
      </p:sp>
      <p:sp>
        <p:nvSpPr>
          <p:cNvPr id="5" name="Прямоугольник 4"/>
          <p:cNvSpPr/>
          <p:nvPr/>
        </p:nvSpPr>
        <p:spPr>
          <a:xfrm>
            <a:off x="323528" y="2276872"/>
            <a:ext cx="6606480" cy="2862322"/>
          </a:xfrm>
          <a:prstGeom prst="rect">
            <a:avLst/>
          </a:prstGeom>
        </p:spPr>
        <p:txBody>
          <a:bodyPr wrap="square">
            <a:spAutoFit/>
          </a:bodyPr>
          <a:lstStyle/>
          <a:p>
            <a:r>
              <a:rPr lang="ru-RU" b="1" dirty="0" smtClean="0">
                <a:solidFill>
                  <a:srgbClr val="FF0000"/>
                </a:solidFill>
                <a:latin typeface="Monotype Corsiva" pitchFamily="66" charset="0"/>
              </a:rPr>
              <a:t>1 раздел посвящен Шалуну. </a:t>
            </a:r>
            <a:r>
              <a:rPr lang="ru-RU" b="1" dirty="0" smtClean="0">
                <a:solidFill>
                  <a:srgbClr val="002060"/>
                </a:solidFill>
                <a:latin typeface="Monotype Corsiva" pitchFamily="66" charset="0"/>
              </a:rPr>
              <a:t>Он любит веселые игры и стремится узнать что-то новое и неизвестное. Шалун предлагает поиграть в дидактическую игру «Хорошо-плохо», цель которой закрепление знаний детей о правилах поведения в природе. При прохождении игры-лабиринта «Найди листья плодов» дети учатся распознавать овощи по листьям и плодам. При рассматривании карточек игры «Найди отличия» у дошколят развивается внимание, память, мышление, речь, они учатся обобщать знания о сезонных изменениях в природе. Шалун призывает ребят задуматься о сохранении редких и исчезающих видов животных и растений Республики Адыгея и знакомит с некоторыми из них.</a:t>
            </a:r>
            <a:endParaRPr lang="ru-RU" b="1" dirty="0">
              <a:solidFill>
                <a:srgbClr val="002060"/>
              </a:solidFill>
              <a:latin typeface="Monotype Corsiva" pitchFamily="66"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allpaper-eg.com/wp-content/uploads/dc/88/bluebear_wallpaper.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3791" y="-375414"/>
            <a:ext cx="9317791" cy="7233414"/>
          </a:xfrm>
          <a:prstGeom prst="rect">
            <a:avLst/>
          </a:prstGeom>
          <a:noFill/>
          <a:extLst>
            <a:ext uri="{909E8E84-426E-40DD-AFC4-6F175D3DCCD1}">
              <a14:hiddenFill xmlns:a14="http://schemas.microsoft.com/office/drawing/2010/main" xmlns="">
                <a:solidFill>
                  <a:srgbClr val="FFFFFF"/>
                </a:solidFill>
              </a14:hiddenFill>
            </a:ext>
          </a:extLst>
        </p:spPr>
      </p:pic>
      <p:sp>
        <p:nvSpPr>
          <p:cNvPr id="3" name="Прямоугольник 2"/>
          <p:cNvSpPr/>
          <p:nvPr/>
        </p:nvSpPr>
        <p:spPr>
          <a:xfrm>
            <a:off x="0" y="-315416"/>
            <a:ext cx="8820472" cy="1477328"/>
          </a:xfrm>
          <a:prstGeom prst="rect">
            <a:avLst/>
          </a:prstGeom>
        </p:spPr>
        <p:txBody>
          <a:bodyPr wrap="square">
            <a:spAutoFit/>
          </a:bodyPr>
          <a:lstStyle/>
          <a:p>
            <a:r>
              <a:rPr lang="ru-RU" b="1" dirty="0" smtClean="0">
                <a:solidFill>
                  <a:srgbClr val="FF0000"/>
                </a:solidFill>
                <a:latin typeface="Monotype Corsiva" pitchFamily="66" charset="0"/>
              </a:rPr>
              <a:t>2 раздел посвящен Умнице. </a:t>
            </a:r>
            <a:r>
              <a:rPr lang="ru-RU" b="1" dirty="0" smtClean="0">
                <a:solidFill>
                  <a:srgbClr val="002060"/>
                </a:solidFill>
                <a:latin typeface="Monotype Corsiva" pitchFamily="66" charset="0"/>
              </a:rPr>
              <a:t>Она много знает и рассказывает своим друзьям интересные истории. Умница предлагает ребятам почитать экологические сказки, пословицы и поговорки; составить рассказ по картинкам, отгадать загадки о природе.</a:t>
            </a:r>
          </a:p>
          <a:p>
            <a:r>
              <a:rPr lang="ru-RU" dirty="0" smtClean="0"/>
              <a:t/>
            </a:r>
            <a:br>
              <a:rPr lang="ru-RU" dirty="0" smtClean="0"/>
            </a:br>
            <a:endParaRPr lang="ru-RU" dirty="0"/>
          </a:p>
        </p:txBody>
      </p:sp>
      <p:sp>
        <p:nvSpPr>
          <p:cNvPr id="4" name="Прямоугольник 3"/>
          <p:cNvSpPr/>
          <p:nvPr/>
        </p:nvSpPr>
        <p:spPr>
          <a:xfrm>
            <a:off x="0" y="620688"/>
            <a:ext cx="8676456" cy="1200329"/>
          </a:xfrm>
          <a:prstGeom prst="rect">
            <a:avLst/>
          </a:prstGeom>
        </p:spPr>
        <p:txBody>
          <a:bodyPr wrap="square">
            <a:spAutoFit/>
          </a:bodyPr>
          <a:lstStyle/>
          <a:p>
            <a:r>
              <a:rPr lang="ru-RU" b="1" dirty="0" smtClean="0">
                <a:solidFill>
                  <a:srgbClr val="FF0000"/>
                </a:solidFill>
                <a:latin typeface="Monotype Corsiva" pitchFamily="66" charset="0"/>
              </a:rPr>
              <a:t>3 раздел посвящен Ёлочке. </a:t>
            </a:r>
            <a:r>
              <a:rPr lang="ru-RU" b="1" dirty="0" smtClean="0">
                <a:solidFill>
                  <a:srgbClr val="002060"/>
                </a:solidFill>
                <a:latin typeface="Monotype Corsiva" pitchFamily="66" charset="0"/>
              </a:rPr>
              <a:t>Это подруга малышей, она веселая и общительная, часто заходит в гости к малышам, чтобы поиграть и поговорить о том, о сём. Ёлочка предлагает ребятам выучить экологические стихи, познакомить с зеленой аптекой и напоминает правила поведения на природе.</a:t>
            </a:r>
            <a:endParaRPr lang="ru-RU" b="1" dirty="0">
              <a:solidFill>
                <a:srgbClr val="002060"/>
              </a:solidFill>
              <a:latin typeface="Monotype Corsiva" pitchFamily="66" charset="0"/>
            </a:endParaRPr>
          </a:p>
        </p:txBody>
      </p:sp>
      <p:sp>
        <p:nvSpPr>
          <p:cNvPr id="5" name="Прямоугольник 4"/>
          <p:cNvSpPr/>
          <p:nvPr/>
        </p:nvSpPr>
        <p:spPr>
          <a:xfrm>
            <a:off x="0" y="1772816"/>
            <a:ext cx="8892480" cy="923330"/>
          </a:xfrm>
          <a:prstGeom prst="rect">
            <a:avLst/>
          </a:prstGeom>
        </p:spPr>
        <p:txBody>
          <a:bodyPr wrap="square">
            <a:spAutoFit/>
          </a:bodyPr>
          <a:lstStyle/>
          <a:p>
            <a:r>
              <a:rPr lang="ru-RU" b="1" dirty="0" smtClean="0">
                <a:solidFill>
                  <a:srgbClr val="FF0000"/>
                </a:solidFill>
                <a:latin typeface="Monotype Corsiva" pitchFamily="66" charset="0"/>
              </a:rPr>
              <a:t>4 раздел посвящен Тихоне. </a:t>
            </a:r>
            <a:r>
              <a:rPr lang="ru-RU" b="1" dirty="0" smtClean="0">
                <a:solidFill>
                  <a:srgbClr val="002060"/>
                </a:solidFill>
                <a:latin typeface="Monotype Corsiva" pitchFamily="66" charset="0"/>
              </a:rPr>
              <a:t>Он тихий и скромный. А еще Тихоня очень любит цветы, поэтому он предлагает проверить свои знания и поиграть в игру «Забавы в картинках». И, конечно, Тихоня, обращает внимание детей, что надо быть природе другом.</a:t>
            </a:r>
            <a:endParaRPr lang="ru-RU" b="1" dirty="0">
              <a:solidFill>
                <a:srgbClr val="002060"/>
              </a:solidFill>
              <a:latin typeface="Monotype Corsiva" pitchFamily="66" charset="0"/>
            </a:endParaRPr>
          </a:p>
        </p:txBody>
      </p:sp>
      <p:sp>
        <p:nvSpPr>
          <p:cNvPr id="6" name="Прямоугольник 5"/>
          <p:cNvSpPr/>
          <p:nvPr/>
        </p:nvSpPr>
        <p:spPr>
          <a:xfrm>
            <a:off x="0" y="2636912"/>
            <a:ext cx="6858000" cy="3416320"/>
          </a:xfrm>
          <a:prstGeom prst="rect">
            <a:avLst/>
          </a:prstGeom>
        </p:spPr>
        <p:txBody>
          <a:bodyPr wrap="square">
            <a:spAutoFit/>
          </a:bodyPr>
          <a:lstStyle/>
          <a:p>
            <a:r>
              <a:rPr lang="ru-RU" b="1" dirty="0" smtClean="0">
                <a:solidFill>
                  <a:srgbClr val="FF0000"/>
                </a:solidFill>
                <a:latin typeface="Monotype Corsiva" pitchFamily="66" charset="0"/>
              </a:rPr>
              <a:t>Заключение</a:t>
            </a:r>
          </a:p>
          <a:p>
            <a:r>
              <a:rPr lang="ru-RU" b="1" dirty="0" smtClean="0">
                <a:solidFill>
                  <a:srgbClr val="002060"/>
                </a:solidFill>
                <a:latin typeface="Monotype Corsiva" pitchFamily="66" charset="0"/>
              </a:rPr>
              <a:t>Развивающаяся педагогика, основанная на требованиях ФГОС к дошкольному образованию, существенно изменила подход к организации образовательной деятельности. Современному ребенку необходимо не столько много знать, сколько последовательно и доказательно мыслить, проявлять умственное напряжение. Содержание и методы обучения дошкольников направлены на развитие внимания, памяти, творческого воображения, на выработку умения сравнивать, выделять характерные свойства предметов, обобщать их по определенному признаку, получать удовлетворение от найденного решения. Когда ребенок сам действует с объектами, он лучше познает окружающий мир, поэтому приоритет в работе с детьми следует отдавать практическим методам обучения.</a:t>
            </a:r>
            <a:endParaRPr lang="ru-RU" b="1" dirty="0">
              <a:solidFill>
                <a:srgbClr val="002060"/>
              </a:solidFill>
              <a:latin typeface="Monotype Corsiva" pitchFamily="66" charset="0"/>
            </a:endParaRPr>
          </a:p>
        </p:txBody>
      </p:sp>
      <p:sp>
        <p:nvSpPr>
          <p:cNvPr id="7" name="Прямоугольник 6"/>
          <p:cNvSpPr/>
          <p:nvPr/>
        </p:nvSpPr>
        <p:spPr>
          <a:xfrm>
            <a:off x="1619672" y="5934670"/>
            <a:ext cx="5400600" cy="923330"/>
          </a:xfrm>
          <a:prstGeom prst="rect">
            <a:avLst/>
          </a:prstGeom>
        </p:spPr>
        <p:txBody>
          <a:bodyPr wrap="square">
            <a:spAutoFit/>
          </a:bodyPr>
          <a:lstStyle/>
          <a:p>
            <a:r>
              <a:rPr lang="ru-RU" b="1" dirty="0" smtClean="0">
                <a:solidFill>
                  <a:srgbClr val="FF0000"/>
                </a:solidFill>
                <a:latin typeface="Monotype Corsiva" pitchFamily="66" charset="0"/>
              </a:rPr>
              <a:t>Творческая группа </a:t>
            </a:r>
            <a:r>
              <a:rPr lang="ru-RU" b="1" dirty="0" smtClean="0">
                <a:solidFill>
                  <a:srgbClr val="FF0000"/>
                </a:solidFill>
                <a:latin typeface="Monotype Corsiva" pitchFamily="66" charset="0"/>
              </a:rPr>
              <a:t>МКДОУ </a:t>
            </a:r>
            <a:r>
              <a:rPr lang="ru-RU" b="1" dirty="0" smtClean="0">
                <a:solidFill>
                  <a:srgbClr val="FF0000"/>
                </a:solidFill>
                <a:latin typeface="Monotype Corsiva" pitchFamily="66" charset="0"/>
              </a:rPr>
              <a:t>№ </a:t>
            </a:r>
            <a:r>
              <a:rPr lang="ru-RU" b="1" dirty="0" smtClean="0">
                <a:solidFill>
                  <a:srgbClr val="FF0000"/>
                </a:solidFill>
                <a:latin typeface="Monotype Corsiva" pitchFamily="66" charset="0"/>
              </a:rPr>
              <a:t>3 Ромашка»</a:t>
            </a:r>
            <a:endParaRPr lang="ru-RU" b="1" dirty="0" smtClean="0">
              <a:solidFill>
                <a:srgbClr val="FF0000"/>
              </a:solidFill>
              <a:latin typeface="Monotype Corsiva" pitchFamily="66" charset="0"/>
            </a:endParaRPr>
          </a:p>
          <a:p>
            <a:r>
              <a:rPr lang="ru-RU" b="1" dirty="0" smtClean="0">
                <a:solidFill>
                  <a:srgbClr val="FF0000"/>
                </a:solidFill>
                <a:latin typeface="Monotype Corsiva" pitchFamily="66" charset="0"/>
              </a:rPr>
              <a:t>Воспитатель: Магомедова </a:t>
            </a:r>
            <a:r>
              <a:rPr lang="ru-RU" b="1" dirty="0" err="1" smtClean="0">
                <a:solidFill>
                  <a:srgbClr val="FF0000"/>
                </a:solidFill>
                <a:latin typeface="Monotype Corsiva" pitchFamily="66" charset="0"/>
              </a:rPr>
              <a:t>Мадина</a:t>
            </a:r>
            <a:r>
              <a:rPr lang="ru-RU" b="1" dirty="0" smtClean="0">
                <a:solidFill>
                  <a:srgbClr val="FF0000"/>
                </a:solidFill>
                <a:latin typeface="Monotype Corsiva" pitchFamily="66" charset="0"/>
              </a:rPr>
              <a:t> Магомедовна;</a:t>
            </a:r>
          </a:p>
          <a:p>
            <a:r>
              <a:rPr lang="ru-RU" b="1" dirty="0" smtClean="0">
                <a:solidFill>
                  <a:srgbClr val="FF0000"/>
                </a:solidFill>
                <a:latin typeface="Monotype Corsiva" pitchFamily="66" charset="0"/>
              </a:rPr>
              <a:t>                         Магомедова </a:t>
            </a:r>
            <a:r>
              <a:rPr lang="ru-RU" b="1" dirty="0" err="1" smtClean="0">
                <a:solidFill>
                  <a:srgbClr val="FF0000"/>
                </a:solidFill>
                <a:latin typeface="Monotype Corsiva" pitchFamily="66" charset="0"/>
              </a:rPr>
              <a:t>Эльмира</a:t>
            </a:r>
            <a:r>
              <a:rPr lang="ru-RU" b="1" dirty="0" smtClean="0">
                <a:solidFill>
                  <a:srgbClr val="FF0000"/>
                </a:solidFill>
                <a:latin typeface="Monotype Corsiva" pitchFamily="66" charset="0"/>
              </a:rPr>
              <a:t> </a:t>
            </a:r>
            <a:r>
              <a:rPr lang="ru-RU" b="1" dirty="0" err="1" smtClean="0">
                <a:solidFill>
                  <a:srgbClr val="FF0000"/>
                </a:solidFill>
                <a:latin typeface="Monotype Corsiva" pitchFamily="66" charset="0"/>
              </a:rPr>
              <a:t>Шамильевна</a:t>
            </a:r>
            <a:r>
              <a:rPr lang="ru-RU" b="1" dirty="0" smtClean="0">
                <a:solidFill>
                  <a:srgbClr val="FF0000"/>
                </a:solidFill>
                <a:latin typeface="Monotype Corsiva" pitchFamily="66" charset="0"/>
              </a:rPr>
              <a:t>.</a:t>
            </a:r>
            <a:endParaRPr lang="ru-RU" b="1" dirty="0">
              <a:solidFill>
                <a:srgbClr val="FF0000"/>
              </a:solidFill>
              <a:latin typeface="Monotype Corsiva" pitchFamily="66"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TotalTime>
  <Words>553</Words>
  <Application>Microsoft Office PowerPoint</Application>
  <PresentationFormat>Экран (4:3)</PresentationFormat>
  <Paragraphs>36</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cp:lastModifiedBy>
  <cp:revision>13</cp:revision>
  <dcterms:created xsi:type="dcterms:W3CDTF">2021-04-14T06:50:30Z</dcterms:created>
  <dcterms:modified xsi:type="dcterms:W3CDTF">2021-04-14T08:15:21Z</dcterms:modified>
</cp:coreProperties>
</file>